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56" r:id="rId4"/>
    <p:sldId id="257" r:id="rId5"/>
    <p:sldId id="258" r:id="rId6"/>
    <p:sldId id="288" r:id="rId7"/>
    <p:sldId id="262" r:id="rId8"/>
    <p:sldId id="260" r:id="rId9"/>
    <p:sldId id="261" r:id="rId10"/>
    <p:sldId id="265" r:id="rId11"/>
    <p:sldId id="264" r:id="rId12"/>
    <p:sldId id="278" r:id="rId13"/>
    <p:sldId id="279" r:id="rId14"/>
    <p:sldId id="263" r:id="rId15"/>
    <p:sldId id="289" r:id="rId16"/>
    <p:sldId id="266" r:id="rId17"/>
    <p:sldId id="268" r:id="rId18"/>
    <p:sldId id="267" r:id="rId19"/>
    <p:sldId id="269" r:id="rId20"/>
    <p:sldId id="270" r:id="rId21"/>
    <p:sldId id="271" r:id="rId22"/>
    <p:sldId id="290" r:id="rId23"/>
    <p:sldId id="280" r:id="rId24"/>
    <p:sldId id="281" r:id="rId25"/>
    <p:sldId id="272" r:id="rId26"/>
    <p:sldId id="273" r:id="rId27"/>
    <p:sldId id="274" r:id="rId28"/>
    <p:sldId id="275" r:id="rId29"/>
    <p:sldId id="276" r:id="rId30"/>
    <p:sldId id="291" r:id="rId31"/>
    <p:sldId id="283" r:id="rId32"/>
    <p:sldId id="284" r:id="rId33"/>
    <p:sldId id="285" r:id="rId34"/>
    <p:sldId id="286" r:id="rId35"/>
    <p:sldId id="287" r:id="rId36"/>
    <p:sldId id="282" r:id="rId37"/>
    <p:sldId id="277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96CCD-A84D-4F15-A717-D8B54985E950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2B341-C693-47D8-85FB-E88550E34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0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3ebd0e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93ebd0e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3ebd0e8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93ebd0e8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93ebd0e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93ebd0e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2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6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7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7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1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9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0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99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0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11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74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3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383604-ECE6-40E3-9143-5F1E88D0F330}" type="datetimeFigureOut">
              <a:rPr lang="ru-RU">
                <a:solidFill>
                  <a:srgbClr val="000000"/>
                </a:solidFill>
              </a:rPr>
              <a:pPr/>
              <a:t>14.12.2021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98AC-1BE9-41CC-92D1-7194D1255F3B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79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1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05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4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25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3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31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7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79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4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16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48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69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6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0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6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1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9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3226-C770-419A-AAB5-5302708E4416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1BD4-3CF2-41D1-A865-4251F29E1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74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18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179967"/>
            <a:ext cx="85206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Al-Farabi Kazakh National University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Higher School of Medicine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3066800"/>
            <a:ext cx="85206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human genome. Part II</a:t>
            </a:r>
            <a:endParaRPr sz="3000" b="1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114972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Lecturer: PhD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Pinsky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Vladimirovich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459369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Shortgun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sequencing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888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58924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https://www.genome.gov/genetics-glossary/Shotgun-Sequencing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593367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Chromosome walking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80" y="1268760"/>
            <a:ext cx="6768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https://www.google.com/url?sa=i&amp;url=http%3A%2F%2Fgvbioteck.blogspot.com%2F2012%2F09%2Fchromosome-walking.html&amp;psig=AOvVaw1Efr8a66zZIvm2f80hb2UM&amp;ust=1614627414190000&amp;source=images&amp;cd=vfe&amp;ved=2ahUKEwjbkIH9qY3vAhWYuyoKHan9AbIQr4kDegUIARC2AQ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" y="116632"/>
            <a:ext cx="902464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140" y="5589240"/>
            <a:ext cx="8322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https://www.google.com/url?sa=i&amp;url=https%3A%2F%2Flink.springer.com%2Fchapter%2F10.1007%2F978-981-13-8844-6_15&amp;psig=AOvVaw2ptBt4IA_4iW8n0Gfutlp_&amp;ust=1639316858064000&amp;source=images&amp;cd=vfe&amp;ved=0CAwQjhxqFwoTCMD98a3x2_QCFQAAAAAdAAAAABAS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52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6" y="260648"/>
            <a:ext cx="716182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1571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https://www.google.com/url?sa=i&amp;url=https%3A%2F%2Fwww.slideshare.net%2Fappyakshay%2Fproteomics-75139676&amp;psig=AOvVaw28cXwhBaroSF37Tv8-ZuIR&amp;ust=1639320177493000&amp;source=images&amp;cd=vfe&amp;ved=0CAwQjhxqFwoTCJDF6ef92_QCFQAAAAAdAAAAABAJ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67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1" y="188640"/>
            <a:ext cx="8752973" cy="492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30120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https://www.google.com/url?sa=i&amp;url=https%3A%2F%2Fwww.youtube.com%2Fwatch%3Fv%3DFHvblg338Gg&amp;psig=AOvVaw2a-b2b32ejmdgtrGE6WNC6&amp;ust=1639317504236000&amp;source=images&amp;cd=vfe&amp;ved=0CAwQjhxqFwoTCICm-N_z2_QCFQAAAAAdAAAAABAO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610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296"/>
            <a:ext cx="7418247" cy="534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239" y="5589240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khanacademy.org%2Fscience%2Fclass-11-chemistry-india%2Fxfbb6cb8fc2bd00c8%3Ain-in-organic-chemistry-some-basic-principles-and-techniques%2Fxfbb6cb8fc2bd00c8%3Ain-in-methods-of-purification-of-organic-compounds%2Fa%2Fprinciples-of-chromatography&amp;psig=AOvVaw2dyYLSOoHpIxi4nSYuZkzR&amp;ust=1639317967632000&amp;source=images&amp;cd=vfe&amp;ved=0CAwQjhxqFwoTCNDjk7712_QCFQAAAAAdAAAAABAc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19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0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91264" cy="778098"/>
          </a:xfrm>
        </p:spPr>
        <p:txBody>
          <a:bodyPr/>
          <a:lstStyle/>
          <a:p>
            <a:r>
              <a:rPr lang="en-US" dirty="0" smtClean="0"/>
              <a:t>Mass-spectrometry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9421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bronkhorst.com%2Fint%2Fblog-1%2Fmass-spectrometry-and-mass-flow-control-a-closer-ion-them%2F&amp;psig=AOvVaw1j_dPcDDEFHhQDSFqFDUee&amp;ust=1639317740058000&amp;source=images&amp;cd=vfe&amp;ved=0CAwQjhxqFwoTCKDb6NH02_QCFQAAAAAdAAAAABAR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368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6"/>
            <a:ext cx="6480720" cy="591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525756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researchgate.net%2Ffigure%2FOverview-of-a-protein-structure-analysis-by-X-ray-crystallography-First-the-protein_fig1_263470158&amp;psig=AOvVaw1ptAhbp9rzobWSpedndmee&amp;ust=1639318204925000&amp;source=images&amp;cd=vfe&amp;ved=0CAwQjhxqFwoTCPiXwa722_QCFQAAAAAdAAAAABA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70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73375" cy="44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688" y="5301208"/>
            <a:ext cx="8401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https://www.google.com/url?sa=i&amp;url=https%3A%2F%2Fmicrobenotes.com%2Fnuclear-magnetic-resonance-nmr-spectroscopy%2F&amp;psig=AOvVaw3wN-f2n0J9i0i29J7NJDv-&amp;ust=1639318449004000&amp;source=images&amp;cd=vfe&amp;ved=0CAwQjhxqFwoTCLDJ-qP32_QCFQAAAAAdAAAAABAs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84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3087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3" y="5157192"/>
            <a:ext cx="7686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https://www.google.com/url?sa=i&amp;url=https%3A%2F%2Fwww.jeol.co.jp%2Fen%2Fproducts%2Fnmr%2Fbasics.html&amp;psig=AOvVaw3wN-f2n0J9i0i29J7NJDv-&amp;ust=1639318449004000&amp;source=images&amp;cd=vfe&amp;ved=0CAwQjhxqFwoTCLDJ-qP32_QCFQAAAAAdAAAAABAx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6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165775" y="616633"/>
            <a:ext cx="85206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LEARNING OUTCOMES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subTitle" idx="1"/>
          </p:nvPr>
        </p:nvSpPr>
        <p:spPr>
          <a:xfrm>
            <a:off x="165775" y="2009100"/>
            <a:ext cx="8828400" cy="4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Give the definitions of genomics, proteomics and bioinformatics, describe their research methods.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Explain the Sanger, </a:t>
            </a:r>
            <a:r>
              <a:rPr lang="en-US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Maxam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-Gilbert, NGS (New Generation Sequencing) and other methods of genome sequencing.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Characterize and analyze the main methods of protein research: two-dimensional gel electrophoresis, mass spectrometry, chromatography, X-ray structural analysis, nuclear magnetic resonance.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Describe EMBL-EBI, DDJB, NCBI, PIR, MIPS, NBRF, </a:t>
            </a:r>
            <a:r>
              <a:rPr lang="en-US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SwissProt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UniProt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other </a:t>
            </a:r>
            <a:r>
              <a:rPr lang="en-US" sz="1800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bioinformatical</a:t>
            </a: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databases.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Give the definition of molecular diagnostics and describe its various methods.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Explain the reasons for choosing different methods of molecular diagnostics to detect different types of hereditary diseases (gene, chromosomal and genomic), infectious diseases and metabolic diseases, give specific examples.</a:t>
            </a:r>
          </a:p>
          <a:p>
            <a:pPr lvl="0" algn="just">
              <a:spcBef>
                <a:spcPts val="0"/>
              </a:spcBef>
            </a:pPr>
            <a:r>
              <a:rPr lang="en-US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Discuss the ethics of conducting genetic and molecular biological experiments on humans.</a:t>
            </a:r>
          </a:p>
        </p:txBody>
      </p:sp>
    </p:spTree>
    <p:extLst>
      <p:ext uri="{BB962C8B-B14F-4D97-AF65-F5344CB8AC3E}">
        <p14:creationId xmlns:p14="http://schemas.microsoft.com/office/powerpoint/2010/main" val="35554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24413"/>
            <a:ext cx="7224800" cy="541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77272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https://www.google.com/url?sa=i&amp;url=https%3A%2F%2Fwww.slideshare.net%2FJTADrexel%2Fbioinformatics-2512758&amp;psig=AOvVaw27r8THpDEy5y6IpNLMTab9&amp;ust=1639320377690000&amp;source=images&amp;cd=vfe&amp;ved=0CAwQjhxqFwoTCPix9rn-2_QCFQAAAAAdAAAAABAX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03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Genome assembling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776864" cy="51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02344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https://en.wikipedia.org/wiki/Genomics#/media/File:Mapping_Reads.png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enome annotation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659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040" y="57332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https://www.google.com/url?sa=i&amp;url=https%3A%2F%2Fwww.slideshare.net%2Fkaranppt%2Fgenome-annotation-2013&amp;psig=AOvVaw3W0yVtMND0yOoaRAbiACi3&amp;ust=1614628815714000&amp;source=images&amp;cd=vfe&amp;ved=2ahUKEwjtt6eZr43vAhXaBncKHVEDCNQQr4kDegUIARDIAQ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bioinformatical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databases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Archives (</a:t>
            </a:r>
            <a:r>
              <a:rPr lang="en-US" dirty="0" err="1"/>
              <a:t>GeneBank</a:t>
            </a:r>
            <a:r>
              <a:rPr lang="en-US" dirty="0"/>
              <a:t> &amp; EMBL, PDB</a:t>
            </a:r>
            <a:r>
              <a:rPr lang="en-US" dirty="0" smtClean="0"/>
              <a:t>)</a:t>
            </a:r>
          </a:p>
          <a:p>
            <a:pPr marL="285750" indent="-285750"/>
            <a:r>
              <a:rPr lang="en-US" dirty="0" smtClean="0"/>
              <a:t>Curated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Swiss-</a:t>
            </a:r>
            <a:r>
              <a:rPr lang="en-US" dirty="0" err="1"/>
              <a:t>Prot</a:t>
            </a:r>
            <a:r>
              <a:rPr lang="en-US" dirty="0"/>
              <a:t>, KEGG, </a:t>
            </a:r>
            <a:r>
              <a:rPr lang="en-US" dirty="0" err="1"/>
              <a:t>FlyBase</a:t>
            </a:r>
            <a:r>
              <a:rPr lang="en-US" dirty="0"/>
              <a:t>, COG</a:t>
            </a:r>
            <a:r>
              <a:rPr lang="en-US" dirty="0" smtClean="0"/>
              <a:t>)</a:t>
            </a:r>
          </a:p>
          <a:p>
            <a:pPr marL="285750" indent="-285750"/>
            <a:r>
              <a:rPr lang="en-US" dirty="0" smtClean="0"/>
              <a:t>Derivatives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SCOP, PFAM , GO, </a:t>
            </a:r>
            <a:r>
              <a:rPr lang="en-US" dirty="0" err="1"/>
              <a:t>ProDom</a:t>
            </a:r>
            <a:r>
              <a:rPr lang="en-US" dirty="0"/>
              <a:t>, </a:t>
            </a:r>
            <a:r>
              <a:rPr lang="en-US" dirty="0" err="1"/>
              <a:t>AsMamDB</a:t>
            </a:r>
            <a:r>
              <a:rPr lang="en-US" dirty="0" smtClean="0"/>
              <a:t>)</a:t>
            </a:r>
          </a:p>
          <a:p>
            <a:pPr marL="285750" indent="-285750"/>
            <a:r>
              <a:rPr lang="en-US" dirty="0" smtClean="0"/>
              <a:t>Integrated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NCBI </a:t>
            </a:r>
            <a:r>
              <a:rPr lang="en-US" dirty="0" err="1"/>
              <a:t>Entrez</a:t>
            </a:r>
            <a:r>
              <a:rPr lang="en-US" dirty="0"/>
              <a:t>, </a:t>
            </a:r>
            <a:r>
              <a:rPr lang="en-US" dirty="0" err="1" smtClean="0"/>
              <a:t>Ecocyc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2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162626" cy="537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580727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https://www.google.com/url?sa=i&amp;url=https%3A%2F%2Fpt.slideshare.net%2FMeghanaMeg1%2Fmolecular-diagnostic-techniques&amp;psig=AOvVaw1veFQnq0QOFhjFkdZh5XgY&amp;ust=1639320677208000&amp;source=images&amp;cd=vfe&amp;ved=0CAwQjhxqFwoTCMDI_sr_2_QCFQAAAAAdAAAAABAy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0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656"/>
            <a:ext cx="8604448" cy="49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7332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goldbio.com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311700" y="486867"/>
            <a:ext cx="8520600" cy="1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b="1" dirty="0" smtClean="0">
                <a:latin typeface="Cambria"/>
                <a:ea typeface="Cambria"/>
                <a:cs typeface="Cambria"/>
                <a:sym typeface="Cambria"/>
              </a:rPr>
              <a:t>Literature</a:t>
            </a:r>
            <a:r>
              <a:rPr lang="en-US" sz="2800" b="1" dirty="0" smtClean="0">
                <a:latin typeface="Cambria"/>
                <a:ea typeface="Cambria"/>
                <a:cs typeface="Cambria"/>
                <a:sym typeface="Cambria"/>
              </a:rPr>
              <a:t>:</a:t>
            </a:r>
            <a:endParaRPr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311700" y="1923833"/>
            <a:ext cx="8176500" cy="4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Brown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(2002). The Human Genome (2nd ed.). Oxford: Wiley-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Liss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l">
              <a:spcBef>
                <a:spcPts val="0"/>
              </a:spcBef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Francis S. Collins. Medical and Societal Consequences of the Human Genome Project // N </a:t>
            </a:r>
            <a:r>
              <a:rPr lang="en-US" sz="18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</a:t>
            </a: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 Med 1999; 341:28-37. DOI: 10.1056/NEJM199907013410106</a:t>
            </a:r>
          </a:p>
          <a:p>
            <a:pPr lvl="0" algn="l">
              <a:spcBef>
                <a:spcPts val="0"/>
              </a:spcBef>
            </a:pPr>
            <a:r>
              <a:rPr lang="en-US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fr-FR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287-292.</a:t>
            </a:r>
          </a:p>
          <a:p>
            <a:pPr lvl="0" algn="l">
              <a:spcBef>
                <a:spcPts val="0"/>
              </a:spcBef>
            </a:pPr>
            <a:endParaRPr lang="en-US" sz="1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79"/>
            <a:ext cx="6984776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048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bio.libretexts.org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microarray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136904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" y="232430"/>
            <a:ext cx="812800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2373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https://en.wikipedia.org/wiki/Fluorescence_in_situ_hybridization#/media/File:FISH_(Fluorescent_In_Situ_Hybridization).jpg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fingerprinting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gbiosciences.com · In stock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240"/>
            <a:ext cx="46470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908720"/>
            <a:ext cx="33843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PCR diagnostics.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google.com/url?sa=i&amp;url=https%3A%2F%2Fwww.reddit.com%2Fr%2FCOVID19%2Fcomments%2Ffb859l%2Frtpcr_diagnostics_what_are_they_and_how_do_they%2F&amp;psig=AOvVaw2xxYqnR3Tv9-QQkfRIi37h&amp;ust=1614630255452000&amp;source=images&amp;cd=vfe&amp;ved=2ahUKEwi4g-rHtI3vAhUGwSoKHSIoDzgQr4kDegUIARC7AQ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1008112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Restriction analysis (restriction fragment length polymorphism, RFLP)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209"/>
            <a:ext cx="3168352" cy="38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6085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522920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Sickle Cell Anemia | Muhlenberg College</a:t>
            </a:r>
          </a:p>
          <a:p>
            <a:pPr algn="just"/>
            <a:r>
              <a:rPr lang="en-US" sz="1400" dirty="0">
                <a:solidFill>
                  <a:srgbClr val="000000"/>
                </a:solidFill>
              </a:rPr>
              <a:t>muhlenberg.edu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608" y="5493936"/>
            <a:ext cx="318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</a:rPr>
              <a:t>Sickle cell disease - </a:t>
            </a:r>
            <a:r>
              <a:rPr lang="en-US" sz="1400" dirty="0" err="1">
                <a:solidFill>
                  <a:srgbClr val="000000"/>
                </a:solidFill>
              </a:rPr>
              <a:t>Wikiwand</a:t>
            </a:r>
            <a:endParaRPr lang="en-US" sz="1400" dirty="0">
              <a:solidFill>
                <a:srgbClr val="000000"/>
              </a:solidFill>
            </a:endParaRPr>
          </a:p>
          <a:p>
            <a:pPr algn="just"/>
            <a:r>
              <a:rPr lang="en-US" sz="1400" dirty="0">
                <a:solidFill>
                  <a:srgbClr val="000000"/>
                </a:solidFill>
              </a:rPr>
              <a:t>wikiwand.com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29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3327"/>
            <a:ext cx="8520600" cy="459369"/>
          </a:xfrm>
        </p:spPr>
        <p:txBody>
          <a:bodyPr/>
          <a:lstStyle/>
          <a:p>
            <a:pPr algn="ctr"/>
            <a:r>
              <a:rPr lang="en-US" dirty="0" smtClean="0"/>
              <a:t>ELISA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(Enzyme-linked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Imunosorbent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Assay)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4168" y="582326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https://www.google.com/url?sa=i&amp;url=https%3A%2F%2Fwww.biotek.com%2Fapplications%2Felisa-and-related-immunoassays.html&amp;psig=AOvVaw0y29nwm6zKNGseUXWXV7Gf&amp;ust=1639338559563000&amp;source=images&amp;cd=vfe&amp;ved=0CAwQjhxqFwoTCOCoyJfC3PQCFQAAAAAdAAAAABAX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38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83895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6612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https://www.google.com/url?sa=i&amp;url=https%3A%2F%2Fwww.genomicseducation.hee.nhs.uk%2Feducation%2Fcore-concepts%2Fwhat-is-genomics%2F&amp;psig=AOvVaw1bNaC7FznP7KiWhXZuRAn1&amp;ust=1639319949979000&amp;source=images&amp;cd=vfe&amp;ved=0CAwQjhxqFwoTCLjV2vX82_QCFQAAAAAdAAAAABAT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95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4" y="116632"/>
            <a:ext cx="76841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816395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%3A%2F%2Fib.bioninja.com.au%2Fstandard-level%2Ftopic-3-genetics%2F35-genetic-modification-and%2Fpcr.html&amp;psig=AOvVaw3Oko8739rF6IZzNvqKXz_K&amp;ust=1639316633588000&amp;source=images&amp;cd=vfe&amp;ved=0CAwQjhxqFwoTCOi578Dw2_QCFQAAAAAdAAAAABA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67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6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688" y="544522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sigmaaldrich.com%2FUS%2Fen%2Ftechnical-documents%2Fprotocol%2Fgenomics%2Fsequencing%2Fsanger-sequencing&amp;psig=AOvVaw2rdu4oNXfjNravAjMwYuY1&amp;ust=1639316174409000&amp;source=images&amp;cd=vfe&amp;ved=0CAwQjhxqFwoTCNC51uvu2_QCFQAAAAAdAAAAABAD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Sanger sequencing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6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43204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966"/>
            <a:ext cx="8229600" cy="922114"/>
          </a:xfrm>
        </p:spPr>
        <p:txBody>
          <a:bodyPr/>
          <a:lstStyle/>
          <a:p>
            <a:r>
              <a:rPr lang="en-US" dirty="0" err="1" smtClean="0"/>
              <a:t>Maxam</a:t>
            </a:r>
            <a:r>
              <a:rPr lang="en-US" dirty="0" smtClean="0"/>
              <a:t>-Gilbert DNA sequencing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6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https://www.google.com/url?sa=i&amp;url=https%3A%2F%2Fen.wikipedia.org%2Fwiki%2FMaxam%25E2%2580%2593Gilbert_sequencing&amp;psig=AOvVaw3RVKWZLaWNIi7yFT33MGtI&amp;ust=1639316425287000&amp;source=images&amp;cd=vfe&amp;ved=0CAwQjhxqFwoTCOCK8d_v2_QCFQAAAAAdAAAAABAT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4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US" dirty="0" smtClean="0"/>
              <a:t>Gel electrophoresis</a:t>
            </a:r>
            <a:endParaRPr lang="ru-RU" dirty="0"/>
          </a:p>
        </p:txBody>
      </p:sp>
      <p:pic>
        <p:nvPicPr>
          <p:cNvPr id="6150" name="Picture 6" descr="Gel Electrophoresis | AAT Bioqu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2704"/>
            <a:ext cx="875077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026" y="537321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https://www.google.com/url?sa=i&amp;url=https%3A%2F%2Fwww.aatbio.com%2Fcatalog%2Fgel-electrophoresis&amp;psig=AOvVaw2_CVxObvGa-xo9iLZPuO-D&amp;ust=1639317093785000&amp;source=images&amp;cd=vfe&amp;ved=0CAwQjhxqFwoTCJCp6Zzy2_QCFQAAAAAdAAAAABAd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88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301208"/>
            <a:ext cx="8461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https://www.google.com/url?sa=i&amp;url=https%3A%2F%2Fcommons.wikimedia.org%2Fwiki%2FFile%3AGel_Electrophoresis.svg&amp;psig=AOvVaw2_CVxObvGa-xo9iLZPuO-D&amp;ust=1639317093785000&amp;source=images&amp;cd=vfe&amp;ved=0CAwQjhxqFwoTCJCp6Zzy2_QCFQAAAAAdAAAAABAY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61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427</Words>
  <Application>Microsoft Office PowerPoint</Application>
  <PresentationFormat>Экран (4:3)</PresentationFormat>
  <Paragraphs>65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1_Simple Light</vt:lpstr>
      <vt:lpstr>Simple Light</vt:lpstr>
      <vt:lpstr>Al-Farabi Kazakh National University Higher School of Medicine</vt:lpstr>
      <vt:lpstr>LEARNING OUTCOMES As a result of the lesson you will be able to:</vt:lpstr>
      <vt:lpstr>Literature:</vt:lpstr>
      <vt:lpstr>Презентация PowerPoint</vt:lpstr>
      <vt:lpstr>Презентация PowerPoint</vt:lpstr>
      <vt:lpstr>Sanger sequencing</vt:lpstr>
      <vt:lpstr>Maxam-Gilbert DNA sequencing</vt:lpstr>
      <vt:lpstr>Gel electrophoresis</vt:lpstr>
      <vt:lpstr>Презентация PowerPoint</vt:lpstr>
      <vt:lpstr>Shortgun sequencing</vt:lpstr>
      <vt:lpstr>Chromosome walking</vt:lpstr>
      <vt:lpstr>Презентация PowerPoint</vt:lpstr>
      <vt:lpstr>Презентация PowerPoint</vt:lpstr>
      <vt:lpstr>Презентация PowerPoint</vt:lpstr>
      <vt:lpstr>Презентация PowerPoint</vt:lpstr>
      <vt:lpstr>Mass-spectrometry</vt:lpstr>
      <vt:lpstr>Презентация PowerPoint</vt:lpstr>
      <vt:lpstr>Презентация PowerPoint</vt:lpstr>
      <vt:lpstr>Презентация PowerPoint</vt:lpstr>
      <vt:lpstr>Презентация PowerPoint</vt:lpstr>
      <vt:lpstr>Genome assembling</vt:lpstr>
      <vt:lpstr>Презентация PowerPoint</vt:lpstr>
      <vt:lpstr>Types of bioinformatical databases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DNA microarray</vt:lpstr>
      <vt:lpstr>Презентация PowerPoint</vt:lpstr>
      <vt:lpstr>DNA fingerprinting</vt:lpstr>
      <vt:lpstr>Презентация PowerPoint</vt:lpstr>
      <vt:lpstr>Restriction analysis (restriction fragment length polymorphism, RFLP) </vt:lpstr>
      <vt:lpstr>ELISA (Enzyme-linked Imunosorbent Assay)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</dc:title>
  <dc:creator>User</dc:creator>
  <cp:lastModifiedBy>User</cp:lastModifiedBy>
  <cp:revision>20</cp:revision>
  <dcterms:created xsi:type="dcterms:W3CDTF">2021-12-11T13:27:48Z</dcterms:created>
  <dcterms:modified xsi:type="dcterms:W3CDTF">2021-12-14T10:47:48Z</dcterms:modified>
</cp:coreProperties>
</file>